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5" r:id="rId2"/>
    <p:sldId id="273" r:id="rId3"/>
    <p:sldId id="258" r:id="rId4"/>
    <p:sldId id="272" r:id="rId5"/>
    <p:sldId id="260" r:id="rId6"/>
    <p:sldId id="268" r:id="rId7"/>
    <p:sldId id="269" r:id="rId8"/>
    <p:sldId id="261" r:id="rId9"/>
    <p:sldId id="262" r:id="rId10"/>
    <p:sldId id="264" r:id="rId11"/>
    <p:sldId id="263" r:id="rId12"/>
    <p:sldId id="265" r:id="rId13"/>
    <p:sldId id="266" r:id="rId14"/>
    <p:sldId id="270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芃文 陳" initials="芃文" lastIdx="1" clrIdx="0">
    <p:extLst>
      <p:ext uri="{19B8F6BF-5375-455C-9EA6-DF929625EA0E}">
        <p15:presenceInfo xmlns:p15="http://schemas.microsoft.com/office/powerpoint/2012/main" userId="3d1c9e2e4c1606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21T10:12:57.735" idx="1">
    <p:pos x="9147" y="75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0829C-60ED-404E-BC4E-F7D782C97391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3EA71-CAB7-4BBF-8AA6-C5D383AE50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222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3EA71-CAB7-4BBF-8AA6-C5D383AE50C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5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增添情緒分析與每周心理分析回饋功能。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Detail:</a:t>
            </a:r>
            <a:r>
              <a:rPr lang="zh-TW" altLang="en-US" dirty="0" smtClean="0"/>
              <a:t>讓使用者能透過</a:t>
            </a:r>
            <a:r>
              <a:rPr lang="en-US" altLang="zh-TW" dirty="0" smtClean="0"/>
              <a:t>ALLSONG</a:t>
            </a:r>
            <a:r>
              <a:rPr lang="zh-TW" altLang="en-US" dirty="0" smtClean="0"/>
              <a:t>更加了解自我</a:t>
            </a:r>
            <a:r>
              <a:rPr lang="en-US" altLang="zh-TW" dirty="0" smtClean="0"/>
              <a:t>,</a:t>
            </a:r>
            <a:r>
              <a:rPr lang="zh-TW" altLang="en-US" dirty="0" smtClean="0"/>
              <a:t>及找到知己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zh-TW" altLang="en-US" dirty="0" smtClean="0"/>
              <a:t>成為一個具有商業潛力的音樂交友平台。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搜尋關鍵字更加扎實廣泛、使得搜尋及推薦結果更加精確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3EA71-CAB7-4BBF-8AA6-C5D383AE50C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14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34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44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48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08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84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20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8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18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18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74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359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35A86-F7F8-4FB2-9238-1F6169069E3B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6A3B0-C606-4D34-8E32-F0FB6A69E2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43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078181"/>
            <a:ext cx="9144000" cy="1431781"/>
          </a:xfrm>
        </p:spPr>
        <p:txBody>
          <a:bodyPr>
            <a:normAutofit/>
          </a:bodyPr>
          <a:lstStyle/>
          <a:p>
            <a:r>
              <a:rPr lang="en-US" altLang="zh-TW" sz="8800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  <a:latin typeface="Century Gothic" panose="020B0502020202020204" pitchFamily="34" charset="0"/>
              </a:rPr>
              <a:t>ALLSONG</a:t>
            </a:r>
            <a:endParaRPr lang="zh-TW" altLang="en-US" sz="8800" dirty="0">
              <a:solidFill>
                <a:schemeClr val="accent4">
                  <a:lumMod val="40000"/>
                  <a:lumOff val="60000"/>
                </a:schemeClr>
              </a:solidFill>
              <a:effectLst>
                <a:reflection blurRad="6350" stA="55000" endA="50" endPos="85000" dir="5400000" sy="-100000" algn="bl" rotWithShape="0"/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副標題 2"/>
          <p:cNvSpPr txBox="1">
            <a:spLocks/>
          </p:cNvSpPr>
          <p:nvPr/>
        </p:nvSpPr>
        <p:spPr>
          <a:xfrm>
            <a:off x="3812885" y="4319876"/>
            <a:ext cx="4566228" cy="572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一首歌的時間遇見你</a:t>
            </a:r>
            <a:endParaRPr lang="zh-TW" altLang="en-US" sz="3200" dirty="0">
              <a:solidFill>
                <a:schemeClr val="accent4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/>
          <p:cNvSpPr txBox="1">
            <a:spLocks/>
          </p:cNvSpPr>
          <p:nvPr/>
        </p:nvSpPr>
        <p:spPr>
          <a:xfrm>
            <a:off x="4234871" y="5320939"/>
            <a:ext cx="3722255" cy="572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人工智慧應用實務 第一組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授課老師：張家瑋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2192000" y="0"/>
            <a:ext cx="7124700" cy="6858000"/>
            <a:chOff x="12192000" y="0"/>
            <a:chExt cx="7124700" cy="6858000"/>
          </a:xfrm>
        </p:grpSpPr>
        <p:sp>
          <p:nvSpPr>
            <p:cNvPr id="4" name="矩形 3"/>
            <p:cNvSpPr/>
            <p:nvPr/>
          </p:nvSpPr>
          <p:spPr>
            <a:xfrm>
              <a:off x="12192000" y="0"/>
              <a:ext cx="7124700" cy="6858000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5511" y="2409350"/>
              <a:ext cx="62776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 smtClean="0"/>
                <a:t>Why do we listen</a:t>
              </a:r>
              <a:r>
                <a:rPr lang="zh-TW" altLang="en-US" sz="4400" dirty="0" smtClean="0"/>
                <a:t> </a:t>
              </a:r>
              <a:r>
                <a:rPr lang="en-US" altLang="zh-TW" sz="4400" dirty="0" smtClean="0"/>
                <a:t>to music?</a:t>
              </a:r>
              <a:endParaRPr lang="zh-TW" altLang="en-US" sz="4400" dirty="0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222942" y="3993936"/>
              <a:ext cx="1062815" cy="1062815"/>
            </a:xfrm>
            <a:prstGeom prst="rect">
              <a:avLst/>
            </a:prstGeom>
          </p:spPr>
        </p:pic>
      </p:grpSp>
      <p:grpSp>
        <p:nvGrpSpPr>
          <p:cNvPr id="9" name="群組 8"/>
          <p:cNvGrpSpPr/>
          <p:nvPr/>
        </p:nvGrpSpPr>
        <p:grpSpPr>
          <a:xfrm>
            <a:off x="1443061" y="554804"/>
            <a:ext cx="1700831" cy="1666433"/>
            <a:chOff x="1319771" y="2112826"/>
            <a:chExt cx="2533113" cy="253311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771" y="2112826"/>
              <a:ext cx="2533113" cy="2533113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6805" flipH="1">
              <a:off x="1353168" y="2548602"/>
              <a:ext cx="627671" cy="627671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33" y="2613616"/>
            <a:ext cx="1992659" cy="199265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61" y="4998654"/>
            <a:ext cx="1528466" cy="15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29531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6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58177 -0.00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8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1264"/>
          <a:stretch/>
        </p:blipFill>
        <p:spPr>
          <a:xfrm>
            <a:off x="0" y="0"/>
            <a:ext cx="12195914" cy="5534526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25558" y="5772316"/>
            <a:ext cx="2146852" cy="83592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9900"/>
                </a:solidFill>
              </a:rPr>
              <a:t>Product</a:t>
            </a:r>
            <a:endParaRPr lang="zh-TW" altLang="en-US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6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4309" y="375227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Prospect</a:t>
            </a:r>
            <a:endParaRPr lang="zh-TW" alt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08534" y="2143034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每周心情回顧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3838" y="2143034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關鍵字情境查詢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05882" y="2143034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商業潛力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11186" y="2143034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一首歌時間交友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41469" y="3906079"/>
            <a:ext cx="2627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搜尋關鍵字更廣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泛、更精確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找出更貼近個人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心境的音樂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338817" y="3906079"/>
            <a:ext cx="2627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加入時間條件，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使交友更具即時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82109" y="3906079"/>
            <a:ext cx="2627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提供每周心情分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析回饋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心靈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雞湯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205882" y="3906078"/>
            <a:ext cx="2012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擴大用戶量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普及全台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595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5997039" y="0"/>
            <a:ext cx="6194961" cy="6858000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9640" y="2358102"/>
            <a:ext cx="4773328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What did we learn?</a:t>
            </a:r>
            <a:endParaRPr lang="zh-TW" alt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07028" y="467400"/>
            <a:ext cx="483219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自學能力</a:t>
            </a:r>
            <a:endParaRPr lang="en-US" altLang="zh-TW" sz="3200" dirty="0" smtClean="0">
              <a:solidFill>
                <a:srgbClr val="FFFF00"/>
              </a:solidFill>
              <a:latin typeface="Impact" panose="020B0806030902050204" pitchFamily="34" charset="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解決問題能力</a:t>
            </a:r>
            <a:endParaRPr lang="en-US" altLang="zh-TW" sz="3200" dirty="0">
              <a:solidFill>
                <a:srgbClr val="FFFF00"/>
              </a:solidFill>
              <a:latin typeface="Impact" panose="020B0806030902050204" pitchFamily="34" charset="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整合能力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悟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到大數據的威力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人工智慧的初步了解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實作機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800" dirty="0"/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9612674" y="710268"/>
            <a:ext cx="15632" cy="6191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512" y="3683665"/>
            <a:ext cx="1045584" cy="1045584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8791926" y="710268"/>
            <a:ext cx="7777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>
                <a:solidFill>
                  <a:srgbClr val="FFFF00"/>
                </a:solidFill>
                <a:latin typeface="Impact" panose="020B0806030902050204" pitchFamily="34" charset="0"/>
                <a:ea typeface="微軟正黑體" panose="020B0604030504040204" pitchFamily="34" charset="-120"/>
              </a:rPr>
              <a:t>UP</a:t>
            </a:r>
          </a:p>
          <a:p>
            <a:endParaRPr lang="zh-TW" altLang="en-US" sz="4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9616668" y="1665604"/>
            <a:ext cx="7777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>
                <a:solidFill>
                  <a:srgbClr val="FFFF00"/>
                </a:solidFill>
                <a:latin typeface="Impact" panose="020B0806030902050204" pitchFamily="34" charset="0"/>
                <a:ea typeface="微軟正黑體" panose="020B0604030504040204" pitchFamily="34" charset="-120"/>
              </a:rPr>
              <a:t>UP</a:t>
            </a:r>
          </a:p>
          <a:p>
            <a:endParaRPr lang="zh-TW" altLang="en-US" sz="4000" dirty="0"/>
          </a:p>
        </p:txBody>
      </p:sp>
      <p:cxnSp>
        <p:nvCxnSpPr>
          <p:cNvPr id="38" name="直線單箭頭接點 37"/>
          <p:cNvCxnSpPr/>
          <p:nvPr/>
        </p:nvCxnSpPr>
        <p:spPr>
          <a:xfrm flipH="1" flipV="1">
            <a:off x="10433594" y="1665604"/>
            <a:ext cx="15632" cy="6191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8815408" y="2651711"/>
            <a:ext cx="7777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>
                <a:solidFill>
                  <a:srgbClr val="FFFF00"/>
                </a:solidFill>
                <a:latin typeface="Impact" panose="020B0806030902050204" pitchFamily="34" charset="0"/>
                <a:ea typeface="微軟正黑體" panose="020B0604030504040204" pitchFamily="34" charset="-120"/>
              </a:rPr>
              <a:t>UP</a:t>
            </a:r>
          </a:p>
          <a:p>
            <a:endParaRPr lang="zh-TW" altLang="en-US" sz="4000" dirty="0"/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9647481" y="2651711"/>
            <a:ext cx="15632" cy="6191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3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19" y="1538659"/>
            <a:ext cx="12204019" cy="415997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257796" y="190005"/>
            <a:ext cx="9144000" cy="1431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8800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ALLSONG</a:t>
            </a:r>
            <a:endParaRPr lang="zh-TW" altLang="en-US" sz="880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1112" y="5902036"/>
            <a:ext cx="173804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張竣佑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工程科學系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151792" y="5902036"/>
            <a:ext cx="173804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陳芃彣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工程科學系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80593" y="5902036"/>
            <a:ext cx="173804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楊唯駿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工程科學系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09394" y="5763537"/>
            <a:ext cx="2342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賴彥銘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生物科技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科學系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59185" y="5902036"/>
            <a:ext cx="12763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楊雁雯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法律系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9762" y="5902036"/>
            <a:ext cx="173804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楊竣翔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機械工程系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65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14912" y="2761682"/>
            <a:ext cx="9144000" cy="1431781"/>
          </a:xfrm>
        </p:spPr>
        <p:txBody>
          <a:bodyPr>
            <a:normAutofit/>
          </a:bodyPr>
          <a:lstStyle/>
          <a:p>
            <a:r>
              <a:rPr lang="en-US" altLang="zh-TW" sz="8800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  <a:latin typeface="Century Gothic" panose="020B0502020202020204" pitchFamily="34" charset="0"/>
              </a:rPr>
              <a:t>ALLSONG</a:t>
            </a:r>
            <a:endParaRPr lang="zh-TW" altLang="en-US" sz="8800" dirty="0">
              <a:solidFill>
                <a:schemeClr val="accent4">
                  <a:lumMod val="40000"/>
                  <a:lumOff val="60000"/>
                </a:schemeClr>
              </a:solidFill>
              <a:effectLst>
                <a:reflection blurRad="6350" stA="55000" endA="50" endPos="85000" dir="5400000" sy="-100000" algn="bl" rotWithShape="0"/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703799" y="4927719"/>
            <a:ext cx="4566228" cy="572798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一首歌的時間遇見你</a:t>
            </a:r>
            <a:endParaRPr lang="zh-TW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4125785" y="5896358"/>
            <a:ext cx="3722255" cy="572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人工智慧應用實務 第一組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授課老師：張家瑋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749348-B67D-4618-9303-3CC6AC016E5A}"/>
              </a:ext>
            </a:extLst>
          </p:cNvPr>
          <p:cNvSpPr txBox="1"/>
          <p:nvPr/>
        </p:nvSpPr>
        <p:spPr>
          <a:xfrm>
            <a:off x="0" y="1381095"/>
            <a:ext cx="12192000" cy="646331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</a:t>
            </a:r>
            <a:r>
              <a:rPr lang="zh-TW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以音樂強化人與人的連結</a:t>
            </a:r>
          </a:p>
        </p:txBody>
      </p:sp>
    </p:spTree>
    <p:extLst>
      <p:ext uri="{BB962C8B-B14F-4D97-AF65-F5344CB8AC3E}">
        <p14:creationId xmlns:p14="http://schemas.microsoft.com/office/powerpoint/2010/main" val="44184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圖片 1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6" y="13160"/>
            <a:ext cx="12195846" cy="6969925"/>
          </a:xfrm>
          <a:prstGeom prst="rect">
            <a:avLst/>
          </a:prstGeom>
        </p:spPr>
      </p:pic>
      <p:grpSp>
        <p:nvGrpSpPr>
          <p:cNvPr id="81" name="群組 80"/>
          <p:cNvGrpSpPr/>
          <p:nvPr/>
        </p:nvGrpSpPr>
        <p:grpSpPr>
          <a:xfrm>
            <a:off x="3366883" y="1426254"/>
            <a:ext cx="5168346" cy="2241275"/>
            <a:chOff x="6738733" y="2400312"/>
            <a:chExt cx="5168346" cy="2241275"/>
          </a:xfrm>
        </p:grpSpPr>
        <p:sp>
          <p:nvSpPr>
            <p:cNvPr id="56" name="圓角矩形 55"/>
            <p:cNvSpPr/>
            <p:nvPr/>
          </p:nvSpPr>
          <p:spPr>
            <a:xfrm>
              <a:off x="6738733" y="2400312"/>
              <a:ext cx="5168346" cy="2241275"/>
            </a:xfrm>
            <a:prstGeom prst="roundRect">
              <a:avLst>
                <a:gd name="adj" fmla="val 10186"/>
              </a:avLst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8" name="直線接點 57"/>
            <p:cNvCxnSpPr/>
            <p:nvPr/>
          </p:nvCxnSpPr>
          <p:spPr>
            <a:xfrm flipH="1">
              <a:off x="10316818" y="2894763"/>
              <a:ext cx="1421298" cy="1545551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 flipH="1">
              <a:off x="9581320" y="2987946"/>
              <a:ext cx="1421298" cy="1545551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 flipH="1">
              <a:off x="10120519" y="2748173"/>
              <a:ext cx="678349" cy="772776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flipH="1">
              <a:off x="8711649" y="2811510"/>
              <a:ext cx="1421298" cy="1545551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/>
            <p:nvPr/>
          </p:nvCxnSpPr>
          <p:spPr>
            <a:xfrm flipH="1">
              <a:off x="7644433" y="2894763"/>
              <a:ext cx="1421298" cy="1545551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 flipH="1">
              <a:off x="7130081" y="3197898"/>
              <a:ext cx="974657" cy="991446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/>
            <p:nvPr/>
          </p:nvCxnSpPr>
          <p:spPr>
            <a:xfrm flipH="1">
              <a:off x="8291718" y="3273698"/>
              <a:ext cx="924340" cy="1015017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 flipH="1">
              <a:off x="7128844" y="2648677"/>
              <a:ext cx="1012753" cy="924429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H="1">
              <a:off x="10958102" y="3789001"/>
              <a:ext cx="642731" cy="674822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H="1">
              <a:off x="6925095" y="2604258"/>
              <a:ext cx="692314" cy="631956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>
            <a:off x="3023982" y="674590"/>
            <a:ext cx="5854147" cy="5416825"/>
            <a:chOff x="99392" y="357808"/>
            <a:chExt cx="5854147" cy="5416825"/>
          </a:xfrm>
        </p:grpSpPr>
        <p:sp>
          <p:nvSpPr>
            <p:cNvPr id="29" name="圓角矩形 28"/>
            <p:cNvSpPr/>
            <p:nvPr/>
          </p:nvSpPr>
          <p:spPr>
            <a:xfrm>
              <a:off x="437324" y="1103243"/>
              <a:ext cx="5168346" cy="2241275"/>
            </a:xfrm>
            <a:prstGeom prst="roundRect">
              <a:avLst>
                <a:gd name="adj" fmla="val 10186"/>
              </a:avLst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圓角化同側角落矩形 30"/>
            <p:cNvSpPr/>
            <p:nvPr/>
          </p:nvSpPr>
          <p:spPr>
            <a:xfrm>
              <a:off x="646043" y="4621696"/>
              <a:ext cx="4763330" cy="198774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圓角化同側角落矩形 31"/>
            <p:cNvSpPr/>
            <p:nvPr/>
          </p:nvSpPr>
          <p:spPr>
            <a:xfrm>
              <a:off x="934280" y="3717236"/>
              <a:ext cx="1182757" cy="904461"/>
            </a:xfrm>
            <a:prstGeom prst="round2SameRect">
              <a:avLst/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圓角化同側角落矩形 32"/>
            <p:cNvSpPr/>
            <p:nvPr/>
          </p:nvSpPr>
          <p:spPr>
            <a:xfrm>
              <a:off x="2407756" y="3717236"/>
              <a:ext cx="1182757" cy="904461"/>
            </a:xfrm>
            <a:prstGeom prst="round2SameRect">
              <a:avLst/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圓角化同側角落矩形 33"/>
            <p:cNvSpPr/>
            <p:nvPr/>
          </p:nvSpPr>
          <p:spPr>
            <a:xfrm>
              <a:off x="3881232" y="3717235"/>
              <a:ext cx="1182757" cy="904461"/>
            </a:xfrm>
            <a:prstGeom prst="round2SameRect">
              <a:avLst/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934280" y="4820470"/>
              <a:ext cx="248477" cy="705683"/>
            </a:xfrm>
            <a:prstGeom prst="rect">
              <a:avLst/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830417" y="4820470"/>
              <a:ext cx="233573" cy="705683"/>
            </a:xfrm>
            <a:prstGeom prst="rect">
              <a:avLst/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99392" y="5526152"/>
              <a:ext cx="5854147" cy="248481"/>
            </a:xfrm>
            <a:prstGeom prst="rect">
              <a:avLst/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9392" y="357809"/>
              <a:ext cx="5854147" cy="5416824"/>
            </a:xfrm>
            <a:prstGeom prst="rect">
              <a:avLst/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99392" y="357808"/>
              <a:ext cx="5854147" cy="248481"/>
            </a:xfrm>
            <a:prstGeom prst="rect">
              <a:avLst/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/>
            <p:cNvGrpSpPr/>
            <p:nvPr/>
          </p:nvGrpSpPr>
          <p:grpSpPr>
            <a:xfrm>
              <a:off x="934280" y="636105"/>
              <a:ext cx="616226" cy="735503"/>
              <a:chOff x="437324" y="606289"/>
              <a:chExt cx="616226" cy="735503"/>
            </a:xfrm>
          </p:grpSpPr>
          <p:cxnSp>
            <p:nvCxnSpPr>
              <p:cNvPr id="43" name="直線接點 42"/>
              <p:cNvCxnSpPr/>
              <p:nvPr/>
            </p:nvCxnSpPr>
            <p:spPr>
              <a:xfrm>
                <a:off x="755374" y="606289"/>
                <a:ext cx="0" cy="268354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梯形 43"/>
              <p:cNvSpPr/>
              <p:nvPr/>
            </p:nvSpPr>
            <p:spPr>
              <a:xfrm>
                <a:off x="437324" y="904470"/>
                <a:ext cx="616226" cy="437322"/>
              </a:xfrm>
              <a:prstGeom prst="trapezoid">
                <a:avLst/>
              </a:prstGeom>
              <a:noFill/>
              <a:ln w="762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2131947" y="636105"/>
              <a:ext cx="616226" cy="735503"/>
              <a:chOff x="437324" y="606289"/>
              <a:chExt cx="616226" cy="735503"/>
            </a:xfrm>
          </p:grpSpPr>
          <p:cxnSp>
            <p:nvCxnSpPr>
              <p:cNvPr id="47" name="直線接點 46"/>
              <p:cNvCxnSpPr/>
              <p:nvPr/>
            </p:nvCxnSpPr>
            <p:spPr>
              <a:xfrm>
                <a:off x="755374" y="606289"/>
                <a:ext cx="0" cy="268354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梯形 47"/>
              <p:cNvSpPr/>
              <p:nvPr/>
            </p:nvSpPr>
            <p:spPr>
              <a:xfrm>
                <a:off x="437324" y="904470"/>
                <a:ext cx="616226" cy="437322"/>
              </a:xfrm>
              <a:prstGeom prst="trapezoid">
                <a:avLst/>
              </a:prstGeom>
              <a:noFill/>
              <a:ln w="762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3329613" y="651013"/>
              <a:ext cx="616226" cy="735503"/>
              <a:chOff x="437324" y="606289"/>
              <a:chExt cx="616226" cy="735503"/>
            </a:xfrm>
          </p:grpSpPr>
          <p:cxnSp>
            <p:nvCxnSpPr>
              <p:cNvPr id="50" name="直線接點 49"/>
              <p:cNvCxnSpPr/>
              <p:nvPr/>
            </p:nvCxnSpPr>
            <p:spPr>
              <a:xfrm>
                <a:off x="755374" y="606289"/>
                <a:ext cx="0" cy="268354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梯形 50"/>
              <p:cNvSpPr/>
              <p:nvPr/>
            </p:nvSpPr>
            <p:spPr>
              <a:xfrm>
                <a:off x="437324" y="904470"/>
                <a:ext cx="616226" cy="437322"/>
              </a:xfrm>
              <a:prstGeom prst="trapezoid">
                <a:avLst/>
              </a:prstGeom>
              <a:noFill/>
              <a:ln w="762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4522304" y="658467"/>
              <a:ext cx="616226" cy="735503"/>
              <a:chOff x="437324" y="606289"/>
              <a:chExt cx="616226" cy="735503"/>
            </a:xfrm>
          </p:grpSpPr>
          <p:cxnSp>
            <p:nvCxnSpPr>
              <p:cNvPr id="53" name="直線接點 52"/>
              <p:cNvCxnSpPr/>
              <p:nvPr/>
            </p:nvCxnSpPr>
            <p:spPr>
              <a:xfrm>
                <a:off x="755374" y="606289"/>
                <a:ext cx="0" cy="268354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梯形 53"/>
              <p:cNvSpPr/>
              <p:nvPr/>
            </p:nvSpPr>
            <p:spPr>
              <a:xfrm>
                <a:off x="437324" y="904470"/>
                <a:ext cx="616226" cy="437322"/>
              </a:xfrm>
              <a:prstGeom prst="trapezoid">
                <a:avLst/>
              </a:prstGeom>
              <a:noFill/>
              <a:ln w="762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30" name="群組 129"/>
          <p:cNvGrpSpPr/>
          <p:nvPr/>
        </p:nvGrpSpPr>
        <p:grpSpPr>
          <a:xfrm>
            <a:off x="6257011" y="2350368"/>
            <a:ext cx="1815330" cy="4507632"/>
            <a:chOff x="702904" y="2428849"/>
            <a:chExt cx="1815330" cy="4507632"/>
          </a:xfrm>
        </p:grpSpPr>
        <p:grpSp>
          <p:nvGrpSpPr>
            <p:cNvPr id="116" name="群組 115"/>
            <p:cNvGrpSpPr/>
            <p:nvPr/>
          </p:nvGrpSpPr>
          <p:grpSpPr>
            <a:xfrm>
              <a:off x="702904" y="2428849"/>
              <a:ext cx="1815330" cy="4507632"/>
              <a:chOff x="623497" y="2531334"/>
              <a:chExt cx="1815330" cy="4507632"/>
            </a:xfrm>
          </p:grpSpPr>
          <p:sp>
            <p:nvSpPr>
              <p:cNvPr id="83" name="圓角化同側角落矩形 82"/>
              <p:cNvSpPr/>
              <p:nvPr/>
            </p:nvSpPr>
            <p:spPr>
              <a:xfrm>
                <a:off x="1131715" y="3666261"/>
                <a:ext cx="1252331" cy="1470991"/>
              </a:xfrm>
              <a:prstGeom prst="round2Same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流程圖: 接點 81"/>
              <p:cNvSpPr/>
              <p:nvPr/>
            </p:nvSpPr>
            <p:spPr>
              <a:xfrm>
                <a:off x="890274" y="2531334"/>
                <a:ext cx="1252331" cy="1226272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套索 85"/>
              <p:cNvSpPr/>
              <p:nvPr/>
            </p:nvSpPr>
            <p:spPr>
              <a:xfrm rot="16200000">
                <a:off x="1009820" y="2940877"/>
                <a:ext cx="317500" cy="273007"/>
              </a:xfrm>
              <a:prstGeom prst="chord">
                <a:avLst>
                  <a:gd name="adj1" fmla="val 2601513"/>
                  <a:gd name="adj2" fmla="val 16941193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套索 86"/>
              <p:cNvSpPr/>
              <p:nvPr/>
            </p:nvSpPr>
            <p:spPr>
              <a:xfrm rot="16200000" flipV="1">
                <a:off x="1565089" y="2910484"/>
                <a:ext cx="317500" cy="283771"/>
              </a:xfrm>
              <a:prstGeom prst="chord">
                <a:avLst>
                  <a:gd name="adj1" fmla="val 2601513"/>
                  <a:gd name="adj2" fmla="val 16941193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8" name="圖片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0543" y="3191098"/>
                <a:ext cx="247117" cy="247117"/>
              </a:xfrm>
              <a:prstGeom prst="rect">
                <a:avLst/>
              </a:prstGeom>
            </p:spPr>
          </p:pic>
          <p:pic>
            <p:nvPicPr>
              <p:cNvPr id="89" name="圖片 8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4966" y="3840995"/>
                <a:ext cx="576375" cy="576375"/>
              </a:xfrm>
              <a:prstGeom prst="rect">
                <a:avLst/>
              </a:prstGeom>
            </p:spPr>
          </p:pic>
          <p:sp>
            <p:nvSpPr>
              <p:cNvPr id="109" name="弧形 108"/>
              <p:cNvSpPr/>
              <p:nvPr/>
            </p:nvSpPr>
            <p:spPr>
              <a:xfrm flipH="1">
                <a:off x="1040240" y="5091566"/>
                <a:ext cx="793861" cy="1924557"/>
              </a:xfrm>
              <a:prstGeom prst="arc">
                <a:avLst>
                  <a:gd name="adj1" fmla="val 16631341"/>
                  <a:gd name="adj2" fmla="val 21496888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弧形 109"/>
              <p:cNvSpPr/>
              <p:nvPr/>
            </p:nvSpPr>
            <p:spPr>
              <a:xfrm flipH="1">
                <a:off x="1644966" y="5114409"/>
                <a:ext cx="793861" cy="1924557"/>
              </a:xfrm>
              <a:prstGeom prst="arc">
                <a:avLst>
                  <a:gd name="adj1" fmla="val 16631341"/>
                  <a:gd name="adj2" fmla="val 21496888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手繪多邊形 110"/>
              <p:cNvSpPr/>
              <p:nvPr/>
            </p:nvSpPr>
            <p:spPr>
              <a:xfrm>
                <a:off x="623497" y="4061861"/>
                <a:ext cx="473783" cy="462013"/>
              </a:xfrm>
              <a:custGeom>
                <a:avLst/>
                <a:gdLst>
                  <a:gd name="connsiteX0" fmla="*/ 473783 w 473783"/>
                  <a:gd name="connsiteY0" fmla="*/ 0 h 462013"/>
                  <a:gd name="connsiteX1" fmla="*/ 2145 w 473783"/>
                  <a:gd name="connsiteY1" fmla="*/ 394636 h 462013"/>
                  <a:gd name="connsiteX2" fmla="*/ 300528 w 473783"/>
                  <a:gd name="connsiteY2" fmla="*/ 462013 h 46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3783" h="462013">
                    <a:moveTo>
                      <a:pt x="473783" y="0"/>
                    </a:moveTo>
                    <a:cubicBezTo>
                      <a:pt x="252402" y="158817"/>
                      <a:pt x="31021" y="317634"/>
                      <a:pt x="2145" y="394636"/>
                    </a:cubicBezTo>
                    <a:cubicBezTo>
                      <a:pt x="-26731" y="471638"/>
                      <a:pt x="244381" y="453992"/>
                      <a:pt x="300528" y="462013"/>
                    </a:cubicBezTo>
                  </a:path>
                </a:pathLst>
              </a:cu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手繪多邊形 111"/>
              <p:cNvSpPr/>
              <p:nvPr/>
            </p:nvSpPr>
            <p:spPr>
              <a:xfrm>
                <a:off x="1424539" y="4013735"/>
                <a:ext cx="962526" cy="489718"/>
              </a:xfrm>
              <a:custGeom>
                <a:avLst/>
                <a:gdLst>
                  <a:gd name="connsiteX0" fmla="*/ 962526 w 962526"/>
                  <a:gd name="connsiteY0" fmla="*/ 0 h 489718"/>
                  <a:gd name="connsiteX1" fmla="*/ 664143 w 962526"/>
                  <a:gd name="connsiteY1" fmla="*/ 433137 h 489718"/>
                  <a:gd name="connsiteX2" fmla="*/ 0 w 962526"/>
                  <a:gd name="connsiteY2" fmla="*/ 471638 h 48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2526" h="489718">
                    <a:moveTo>
                      <a:pt x="962526" y="0"/>
                    </a:moveTo>
                    <a:cubicBezTo>
                      <a:pt x="893545" y="177265"/>
                      <a:pt x="824564" y="354531"/>
                      <a:pt x="664143" y="433137"/>
                    </a:cubicBezTo>
                    <a:cubicBezTo>
                      <a:pt x="503722" y="511743"/>
                      <a:pt x="251861" y="491690"/>
                      <a:pt x="0" y="471638"/>
                    </a:cubicBezTo>
                  </a:path>
                </a:pathLst>
              </a:cu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圓角矩形 112"/>
              <p:cNvSpPr/>
              <p:nvPr/>
            </p:nvSpPr>
            <p:spPr>
              <a:xfrm rot="20926477">
                <a:off x="968065" y="4159123"/>
                <a:ext cx="441379" cy="65510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14" name="圖片 1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33283">
                <a:off x="1075770" y="4275961"/>
                <a:ext cx="176838" cy="176812"/>
              </a:xfrm>
              <a:prstGeom prst="rect">
                <a:avLst/>
              </a:prstGeom>
            </p:spPr>
          </p:pic>
        </p:grpSp>
        <p:sp>
          <p:nvSpPr>
            <p:cNvPr id="126" name="手繪多邊形 125"/>
            <p:cNvSpPr/>
            <p:nvPr/>
          </p:nvSpPr>
          <p:spPr>
            <a:xfrm>
              <a:off x="1458930" y="3940139"/>
              <a:ext cx="161731" cy="934380"/>
            </a:xfrm>
            <a:custGeom>
              <a:avLst/>
              <a:gdLst>
                <a:gd name="connsiteX0" fmla="*/ 0 w 161731"/>
                <a:gd name="connsiteY0" fmla="*/ 750014 h 934380"/>
                <a:gd name="connsiteX1" fmla="*/ 148976 w 161731"/>
                <a:gd name="connsiteY1" fmla="*/ 883578 h 934380"/>
                <a:gd name="connsiteX2" fmla="*/ 143839 w 161731"/>
                <a:gd name="connsiteY2" fmla="*/ 0 h 93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31" h="934380">
                  <a:moveTo>
                    <a:pt x="0" y="750014"/>
                  </a:moveTo>
                  <a:cubicBezTo>
                    <a:pt x="62501" y="879297"/>
                    <a:pt x="125003" y="1008580"/>
                    <a:pt x="148976" y="883578"/>
                  </a:cubicBezTo>
                  <a:cubicBezTo>
                    <a:pt x="172949" y="758576"/>
                    <a:pt x="158394" y="379288"/>
                    <a:pt x="143839" y="0"/>
                  </a:cubicBezTo>
                </a:path>
              </a:pathLst>
            </a:cu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手繪多邊形 126"/>
            <p:cNvSpPr/>
            <p:nvPr/>
          </p:nvSpPr>
          <p:spPr>
            <a:xfrm>
              <a:off x="816826" y="3066836"/>
              <a:ext cx="780805" cy="888715"/>
            </a:xfrm>
            <a:custGeom>
              <a:avLst/>
              <a:gdLst>
                <a:gd name="connsiteX0" fmla="*/ 780805 w 780805"/>
                <a:gd name="connsiteY0" fmla="*/ 888715 h 888715"/>
                <a:gd name="connsiteX1" fmla="*/ 35929 w 780805"/>
                <a:gd name="connsiteY1" fmla="*/ 580490 h 888715"/>
                <a:gd name="connsiteX2" fmla="*/ 118122 w 780805"/>
                <a:gd name="connsiteY2" fmla="*/ 0 h 88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0805" h="888715">
                  <a:moveTo>
                    <a:pt x="780805" y="888715"/>
                  </a:moveTo>
                  <a:cubicBezTo>
                    <a:pt x="463590" y="808662"/>
                    <a:pt x="146376" y="728609"/>
                    <a:pt x="35929" y="580490"/>
                  </a:cubicBezTo>
                  <a:cubicBezTo>
                    <a:pt x="-74518" y="432371"/>
                    <a:pt x="103567" y="95036"/>
                    <a:pt x="118122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手繪多邊形 128"/>
            <p:cNvSpPr/>
            <p:nvPr/>
          </p:nvSpPr>
          <p:spPr>
            <a:xfrm>
              <a:off x="1592494" y="3051425"/>
              <a:ext cx="833322" cy="898988"/>
            </a:xfrm>
            <a:custGeom>
              <a:avLst/>
              <a:gdLst>
                <a:gd name="connsiteX0" fmla="*/ 0 w 833322"/>
                <a:gd name="connsiteY0" fmla="*/ 898988 h 898988"/>
                <a:gd name="connsiteX1" fmla="*/ 801385 w 833322"/>
                <a:gd name="connsiteY1" fmla="*/ 482885 h 898988"/>
                <a:gd name="connsiteX2" fmla="*/ 672958 w 833322"/>
                <a:gd name="connsiteY2" fmla="*/ 0 h 89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3322" h="898988">
                  <a:moveTo>
                    <a:pt x="0" y="898988"/>
                  </a:moveTo>
                  <a:cubicBezTo>
                    <a:pt x="344612" y="765852"/>
                    <a:pt x="689225" y="632716"/>
                    <a:pt x="801385" y="482885"/>
                  </a:cubicBezTo>
                  <a:cubicBezTo>
                    <a:pt x="913545" y="333054"/>
                    <a:pt x="696075" y="80481"/>
                    <a:pt x="672958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4" name="群組 153"/>
          <p:cNvGrpSpPr/>
          <p:nvPr/>
        </p:nvGrpSpPr>
        <p:grpSpPr>
          <a:xfrm>
            <a:off x="3758661" y="2342655"/>
            <a:ext cx="1932550" cy="4556356"/>
            <a:chOff x="609111" y="2147983"/>
            <a:chExt cx="1932550" cy="4556356"/>
          </a:xfrm>
        </p:grpSpPr>
        <p:sp>
          <p:nvSpPr>
            <p:cNvPr id="137" name="圓角化同側角落矩形 136"/>
            <p:cNvSpPr/>
            <p:nvPr/>
          </p:nvSpPr>
          <p:spPr>
            <a:xfrm flipH="1">
              <a:off x="763464" y="3389666"/>
              <a:ext cx="1276879" cy="14129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流程圖: 接點 137"/>
            <p:cNvSpPr/>
            <p:nvPr/>
          </p:nvSpPr>
          <p:spPr>
            <a:xfrm flipH="1">
              <a:off x="723197" y="2147983"/>
              <a:ext cx="1310673" cy="1226272"/>
            </a:xfrm>
            <a:prstGeom prst="flowChartConnector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1" name="圖片 1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5114" y="2861226"/>
              <a:ext cx="258629" cy="247117"/>
            </a:xfrm>
            <a:prstGeom prst="rect">
              <a:avLst/>
            </a:prstGeom>
          </p:spPr>
        </p:pic>
        <p:pic>
          <p:nvPicPr>
            <p:cNvPr id="142" name="圖片 1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5054" y="3755561"/>
              <a:ext cx="365440" cy="349173"/>
            </a:xfrm>
            <a:prstGeom prst="rect">
              <a:avLst/>
            </a:prstGeom>
          </p:spPr>
        </p:pic>
        <p:sp>
          <p:nvSpPr>
            <p:cNvPr id="143" name="弧形 142"/>
            <p:cNvSpPr/>
            <p:nvPr/>
          </p:nvSpPr>
          <p:spPr>
            <a:xfrm>
              <a:off x="1250120" y="4771083"/>
              <a:ext cx="830844" cy="1924557"/>
            </a:xfrm>
            <a:prstGeom prst="arc">
              <a:avLst>
                <a:gd name="adj1" fmla="val 16631341"/>
                <a:gd name="adj2" fmla="val 21496888"/>
              </a:avLst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弧形 143"/>
            <p:cNvSpPr/>
            <p:nvPr/>
          </p:nvSpPr>
          <p:spPr>
            <a:xfrm>
              <a:off x="609111" y="4779782"/>
              <a:ext cx="830844" cy="1924557"/>
            </a:xfrm>
            <a:prstGeom prst="arc">
              <a:avLst>
                <a:gd name="adj1" fmla="val 16631341"/>
                <a:gd name="adj2" fmla="val 21496888"/>
              </a:avLst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手繪多邊形 144"/>
            <p:cNvSpPr/>
            <p:nvPr/>
          </p:nvSpPr>
          <p:spPr>
            <a:xfrm flipH="1">
              <a:off x="2045806" y="3750078"/>
              <a:ext cx="495855" cy="462013"/>
            </a:xfrm>
            <a:custGeom>
              <a:avLst/>
              <a:gdLst>
                <a:gd name="connsiteX0" fmla="*/ 473783 w 473783"/>
                <a:gd name="connsiteY0" fmla="*/ 0 h 462013"/>
                <a:gd name="connsiteX1" fmla="*/ 2145 w 473783"/>
                <a:gd name="connsiteY1" fmla="*/ 394636 h 462013"/>
                <a:gd name="connsiteX2" fmla="*/ 300528 w 473783"/>
                <a:gd name="connsiteY2" fmla="*/ 462013 h 46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783" h="462013">
                  <a:moveTo>
                    <a:pt x="473783" y="0"/>
                  </a:moveTo>
                  <a:cubicBezTo>
                    <a:pt x="252402" y="158817"/>
                    <a:pt x="31021" y="317634"/>
                    <a:pt x="2145" y="394636"/>
                  </a:cubicBezTo>
                  <a:cubicBezTo>
                    <a:pt x="-26731" y="471638"/>
                    <a:pt x="244381" y="453992"/>
                    <a:pt x="300528" y="462013"/>
                  </a:cubicBezTo>
                </a:path>
              </a:pathLst>
            </a:cu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手繪多邊形 145"/>
            <p:cNvSpPr/>
            <p:nvPr/>
          </p:nvSpPr>
          <p:spPr>
            <a:xfrm flipH="1">
              <a:off x="767337" y="3846977"/>
              <a:ext cx="898599" cy="426744"/>
            </a:xfrm>
            <a:custGeom>
              <a:avLst/>
              <a:gdLst>
                <a:gd name="connsiteX0" fmla="*/ 962526 w 962526"/>
                <a:gd name="connsiteY0" fmla="*/ 0 h 489718"/>
                <a:gd name="connsiteX1" fmla="*/ 664143 w 962526"/>
                <a:gd name="connsiteY1" fmla="*/ 433137 h 489718"/>
                <a:gd name="connsiteX2" fmla="*/ 0 w 962526"/>
                <a:gd name="connsiteY2" fmla="*/ 471638 h 48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2526" h="489718">
                  <a:moveTo>
                    <a:pt x="962526" y="0"/>
                  </a:moveTo>
                  <a:cubicBezTo>
                    <a:pt x="893545" y="177265"/>
                    <a:pt x="824564" y="354531"/>
                    <a:pt x="664143" y="433137"/>
                  </a:cubicBezTo>
                  <a:cubicBezTo>
                    <a:pt x="503722" y="511743"/>
                    <a:pt x="251861" y="491690"/>
                    <a:pt x="0" y="471638"/>
                  </a:cubicBezTo>
                </a:path>
              </a:pathLst>
            </a:cu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圓角矩形 146"/>
            <p:cNvSpPr/>
            <p:nvPr/>
          </p:nvSpPr>
          <p:spPr>
            <a:xfrm rot="673523" flipH="1">
              <a:off x="1719099" y="3847340"/>
              <a:ext cx="461941" cy="65510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8" name="圖片 1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6717">
              <a:off x="1893125" y="3971942"/>
              <a:ext cx="180329" cy="176812"/>
            </a:xfrm>
            <a:prstGeom prst="rect">
              <a:avLst/>
            </a:prstGeom>
          </p:spPr>
        </p:pic>
        <p:sp>
          <p:nvSpPr>
            <p:cNvPr id="134" name="手繪多邊形 133"/>
            <p:cNvSpPr/>
            <p:nvPr/>
          </p:nvSpPr>
          <p:spPr>
            <a:xfrm flipH="1">
              <a:off x="1581149" y="3730841"/>
              <a:ext cx="169265" cy="934380"/>
            </a:xfrm>
            <a:custGeom>
              <a:avLst/>
              <a:gdLst>
                <a:gd name="connsiteX0" fmla="*/ 0 w 161731"/>
                <a:gd name="connsiteY0" fmla="*/ 750014 h 934380"/>
                <a:gd name="connsiteX1" fmla="*/ 148976 w 161731"/>
                <a:gd name="connsiteY1" fmla="*/ 883578 h 934380"/>
                <a:gd name="connsiteX2" fmla="*/ 143839 w 161731"/>
                <a:gd name="connsiteY2" fmla="*/ 0 h 93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31" h="934380">
                  <a:moveTo>
                    <a:pt x="0" y="750014"/>
                  </a:moveTo>
                  <a:cubicBezTo>
                    <a:pt x="62501" y="879297"/>
                    <a:pt x="125003" y="1008580"/>
                    <a:pt x="148976" y="883578"/>
                  </a:cubicBezTo>
                  <a:cubicBezTo>
                    <a:pt x="172949" y="758576"/>
                    <a:pt x="158394" y="379288"/>
                    <a:pt x="143839" y="0"/>
                  </a:cubicBezTo>
                </a:path>
              </a:pathLst>
            </a:cu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手繪多邊形 134"/>
            <p:cNvSpPr/>
            <p:nvPr/>
          </p:nvSpPr>
          <p:spPr>
            <a:xfrm flipH="1">
              <a:off x="1605252" y="2777152"/>
              <a:ext cx="570410" cy="969101"/>
            </a:xfrm>
            <a:custGeom>
              <a:avLst/>
              <a:gdLst>
                <a:gd name="connsiteX0" fmla="*/ 780805 w 780805"/>
                <a:gd name="connsiteY0" fmla="*/ 888715 h 888715"/>
                <a:gd name="connsiteX1" fmla="*/ 35929 w 780805"/>
                <a:gd name="connsiteY1" fmla="*/ 580490 h 888715"/>
                <a:gd name="connsiteX2" fmla="*/ 118122 w 780805"/>
                <a:gd name="connsiteY2" fmla="*/ 0 h 88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0805" h="888715">
                  <a:moveTo>
                    <a:pt x="780805" y="888715"/>
                  </a:moveTo>
                  <a:cubicBezTo>
                    <a:pt x="463590" y="808662"/>
                    <a:pt x="146376" y="728609"/>
                    <a:pt x="35929" y="580490"/>
                  </a:cubicBezTo>
                  <a:cubicBezTo>
                    <a:pt x="-74518" y="432371"/>
                    <a:pt x="103567" y="95036"/>
                    <a:pt x="118122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流程圖: 接點 148"/>
            <p:cNvSpPr/>
            <p:nvPr/>
          </p:nvSpPr>
          <p:spPr>
            <a:xfrm>
              <a:off x="997133" y="2569937"/>
              <a:ext cx="250822" cy="23190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流程圖: 接點 149"/>
            <p:cNvSpPr/>
            <p:nvPr/>
          </p:nvSpPr>
          <p:spPr>
            <a:xfrm>
              <a:off x="1527250" y="2529841"/>
              <a:ext cx="250822" cy="23190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手繪多邊形 150"/>
            <p:cNvSpPr/>
            <p:nvPr/>
          </p:nvSpPr>
          <p:spPr>
            <a:xfrm>
              <a:off x="633270" y="2781300"/>
              <a:ext cx="941530" cy="958850"/>
            </a:xfrm>
            <a:custGeom>
              <a:avLst/>
              <a:gdLst>
                <a:gd name="connsiteX0" fmla="*/ 65230 w 941530"/>
                <a:gd name="connsiteY0" fmla="*/ 0 h 958850"/>
                <a:gd name="connsiteX1" fmla="*/ 90630 w 941530"/>
                <a:gd name="connsiteY1" fmla="*/ 628650 h 958850"/>
                <a:gd name="connsiteX2" fmla="*/ 941530 w 941530"/>
                <a:gd name="connsiteY2" fmla="*/ 958850 h 95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1530" h="958850">
                  <a:moveTo>
                    <a:pt x="65230" y="0"/>
                  </a:moveTo>
                  <a:cubicBezTo>
                    <a:pt x="4905" y="234421"/>
                    <a:pt x="-55420" y="468842"/>
                    <a:pt x="90630" y="628650"/>
                  </a:cubicBezTo>
                  <a:cubicBezTo>
                    <a:pt x="236680" y="788458"/>
                    <a:pt x="835697" y="918633"/>
                    <a:pt x="941530" y="95885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手繪多邊形 151"/>
            <p:cNvSpPr/>
            <p:nvPr/>
          </p:nvSpPr>
          <p:spPr>
            <a:xfrm>
              <a:off x="990600" y="2368550"/>
              <a:ext cx="203200" cy="152400"/>
            </a:xfrm>
            <a:custGeom>
              <a:avLst/>
              <a:gdLst>
                <a:gd name="connsiteX0" fmla="*/ 203200 w 203200"/>
                <a:gd name="connsiteY0" fmla="*/ 0 h 152400"/>
                <a:gd name="connsiteX1" fmla="*/ 133350 w 203200"/>
                <a:gd name="connsiteY1" fmla="*/ 101600 h 152400"/>
                <a:gd name="connsiteX2" fmla="*/ 0 w 203200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200" h="152400">
                  <a:moveTo>
                    <a:pt x="203200" y="0"/>
                  </a:moveTo>
                  <a:cubicBezTo>
                    <a:pt x="185208" y="38100"/>
                    <a:pt x="167217" y="76200"/>
                    <a:pt x="133350" y="101600"/>
                  </a:cubicBezTo>
                  <a:cubicBezTo>
                    <a:pt x="99483" y="127000"/>
                    <a:pt x="49741" y="139700"/>
                    <a:pt x="0" y="15240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手繪多邊形 152"/>
            <p:cNvSpPr/>
            <p:nvPr/>
          </p:nvSpPr>
          <p:spPr>
            <a:xfrm flipH="1">
              <a:off x="1559062" y="2335057"/>
              <a:ext cx="193326" cy="152400"/>
            </a:xfrm>
            <a:custGeom>
              <a:avLst/>
              <a:gdLst>
                <a:gd name="connsiteX0" fmla="*/ 203200 w 203200"/>
                <a:gd name="connsiteY0" fmla="*/ 0 h 152400"/>
                <a:gd name="connsiteX1" fmla="*/ 133350 w 203200"/>
                <a:gd name="connsiteY1" fmla="*/ 101600 h 152400"/>
                <a:gd name="connsiteX2" fmla="*/ 0 w 203200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200" h="152400">
                  <a:moveTo>
                    <a:pt x="203200" y="0"/>
                  </a:moveTo>
                  <a:cubicBezTo>
                    <a:pt x="185208" y="38100"/>
                    <a:pt x="167217" y="76200"/>
                    <a:pt x="133350" y="101600"/>
                  </a:cubicBezTo>
                  <a:cubicBezTo>
                    <a:pt x="99483" y="127000"/>
                    <a:pt x="49741" y="139700"/>
                    <a:pt x="0" y="15240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5" name="圓角矩形圖說文字 154"/>
          <p:cNvSpPr/>
          <p:nvPr/>
        </p:nvSpPr>
        <p:spPr>
          <a:xfrm>
            <a:off x="9365148" y="1319214"/>
            <a:ext cx="2581138" cy="598840"/>
          </a:xfrm>
          <a:prstGeom prst="wedgeRoundRectCallout">
            <a:avLst>
              <a:gd name="adj1" fmla="val -59561"/>
              <a:gd name="adj2" fmla="val 3451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嗨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你也在聽寂寞邊界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6" name="圓角矩形圖說文字 155"/>
          <p:cNvSpPr/>
          <p:nvPr/>
        </p:nvSpPr>
        <p:spPr>
          <a:xfrm>
            <a:off x="157818" y="1837413"/>
            <a:ext cx="2581138" cy="598840"/>
          </a:xfrm>
          <a:prstGeom prst="wedgeRoundRectCallout">
            <a:avLst>
              <a:gd name="adj1" fmla="val 57050"/>
              <a:gd name="adj2" fmla="val 3663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對阿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童年老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</a:t>
            </a:r>
          </a:p>
        </p:txBody>
      </p:sp>
      <p:sp>
        <p:nvSpPr>
          <p:cNvPr id="157" name="圓角矩形圖說文字 156"/>
          <p:cNvSpPr/>
          <p:nvPr/>
        </p:nvSpPr>
        <p:spPr>
          <a:xfrm>
            <a:off x="9365148" y="2730734"/>
            <a:ext cx="2581138" cy="598840"/>
          </a:xfrm>
          <a:prstGeom prst="wedgeRoundRectCallout">
            <a:avLst>
              <a:gd name="adj1" fmla="val -58085"/>
              <a:gd name="adj2" fmla="val 2602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怎麼會聽這首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難道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8" name="圓角矩形圖說文字 157"/>
          <p:cNvSpPr/>
          <p:nvPr/>
        </p:nvSpPr>
        <p:spPr>
          <a:xfrm>
            <a:off x="157818" y="3533349"/>
            <a:ext cx="2581138" cy="598840"/>
          </a:xfrm>
          <a:prstGeom prst="wedgeRoundRectCallout">
            <a:avLst>
              <a:gd name="adj1" fmla="val 59018"/>
              <a:gd name="adj2" fmla="val 58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哈哈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心情不太好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9" name="圓角矩形圖說文字 158"/>
          <p:cNvSpPr/>
          <p:nvPr/>
        </p:nvSpPr>
        <p:spPr>
          <a:xfrm>
            <a:off x="9365148" y="4318925"/>
            <a:ext cx="2581138" cy="598840"/>
          </a:xfrm>
          <a:prstGeom prst="wedgeRoundRectCallout">
            <a:avLst>
              <a:gd name="adj1" fmla="val -57101"/>
              <a:gd name="adj2" fmla="val 1542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我也是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在捷運上聽悲情歌</a:t>
            </a:r>
            <a:endParaRPr lang="zh-TW" altLang="en-US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0" name="圓角矩形圖說文字 159"/>
          <p:cNvSpPr/>
          <p:nvPr/>
        </p:nvSpPr>
        <p:spPr>
          <a:xfrm>
            <a:off x="184107" y="5137252"/>
            <a:ext cx="2581138" cy="598840"/>
          </a:xfrm>
          <a:prstGeom prst="wedgeRoundRectCallout">
            <a:avLst>
              <a:gd name="adj1" fmla="val 56558"/>
              <a:gd name="adj2" fmla="val 58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你也在捷運上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??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107347" y="2545832"/>
            <a:ext cx="323366" cy="191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>
            <a:off x="4589219" y="2517522"/>
            <a:ext cx="323366" cy="191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/>
          <p:cNvSpPr/>
          <p:nvPr/>
        </p:nvSpPr>
        <p:spPr>
          <a:xfrm rot="2534370">
            <a:off x="3997869" y="3076512"/>
            <a:ext cx="323366" cy="2301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/>
          <p:cNvSpPr/>
          <p:nvPr/>
        </p:nvSpPr>
        <p:spPr>
          <a:xfrm>
            <a:off x="6655817" y="2725380"/>
            <a:ext cx="946976" cy="5390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流程圖: 接點 165"/>
          <p:cNvSpPr/>
          <p:nvPr/>
        </p:nvSpPr>
        <p:spPr>
          <a:xfrm>
            <a:off x="6673442" y="2759290"/>
            <a:ext cx="207794" cy="202984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流程圖: 接點 166"/>
          <p:cNvSpPr/>
          <p:nvPr/>
        </p:nvSpPr>
        <p:spPr>
          <a:xfrm>
            <a:off x="7209087" y="2768052"/>
            <a:ext cx="207794" cy="202984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弧形 167"/>
          <p:cNvSpPr/>
          <p:nvPr/>
        </p:nvSpPr>
        <p:spPr>
          <a:xfrm>
            <a:off x="6944968" y="3257249"/>
            <a:ext cx="399089" cy="125754"/>
          </a:xfrm>
          <a:prstGeom prst="arc">
            <a:avLst>
              <a:gd name="adj1" fmla="val 6903299"/>
              <a:gd name="adj2" fmla="val 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弧形 168"/>
          <p:cNvSpPr/>
          <p:nvPr/>
        </p:nvSpPr>
        <p:spPr>
          <a:xfrm rot="21270011" flipH="1">
            <a:off x="4396146" y="3195156"/>
            <a:ext cx="333968" cy="132138"/>
          </a:xfrm>
          <a:prstGeom prst="arc">
            <a:avLst>
              <a:gd name="adj1" fmla="val 6903299"/>
              <a:gd name="adj2" fmla="val 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2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6948" y="1675269"/>
            <a:ext cx="12208947" cy="4481684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What do we do?</a:t>
            </a:r>
            <a:endParaRPr lang="zh-TW" alt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09675" y="1936032"/>
            <a:ext cx="3067050" cy="603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情境、歌名搜歌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09675" y="2525928"/>
            <a:ext cx="428835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針對不同使用者輸入的情境、歌名等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關鍵字，提供資料庫中符合或相近的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歌曲。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79" y="1888986"/>
            <a:ext cx="551630" cy="551630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6848475" y="1936032"/>
            <a:ext cx="30670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推薦歌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7253" y="2509013"/>
            <a:ext cx="440216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根據使用者聽音樂的習慣，推薦他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她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也會喜歡的歌曲。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53" y="1888986"/>
            <a:ext cx="603250" cy="603250"/>
          </a:xfrm>
          <a:prstGeom prst="rect">
            <a:avLst/>
          </a:prstGeom>
        </p:spPr>
      </p:pic>
      <p:sp>
        <p:nvSpPr>
          <p:cNvPr id="10" name="內容版面配置區 2"/>
          <p:cNvSpPr txBox="1">
            <a:spLocks/>
          </p:cNvSpPr>
          <p:nvPr/>
        </p:nvSpPr>
        <p:spPr>
          <a:xfrm>
            <a:off x="1209675" y="4333184"/>
            <a:ext cx="30670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配對交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友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209675" y="4936434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若有兩人恰好正收聽同一首曲子，則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兩位能配對並互相聊天，分享彼此對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音樂的想法等等。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6951067" y="4272802"/>
            <a:ext cx="3067050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每周心情回顧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51067" y="4833513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在每個禮拜結束前，推播這禮拜聽了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甚麼曲子，回顧這禮拜的心情、心理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狀態等。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52" y="4209308"/>
            <a:ext cx="650296" cy="65029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264" y="4208617"/>
            <a:ext cx="571639" cy="5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5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931951" y="2325756"/>
            <a:ext cx="3226603" cy="2951922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人與人的相似</a:t>
            </a: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TW" sz="3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85075" y="2325756"/>
            <a:ext cx="3258681" cy="2951922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歌與人的相似</a:t>
            </a: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TW" sz="3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8199" y="2325756"/>
            <a:ext cx="3258681" cy="2951922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</a:t>
            </a: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歌的相似</a:t>
            </a: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TW" sz="3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How to do?</a:t>
            </a:r>
            <a:endParaRPr lang="zh-TW" alt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199" y="1828800"/>
            <a:ext cx="3258681" cy="1302026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</a:t>
            </a: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歌的相似</a:t>
            </a: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TW" sz="3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85075" y="1828800"/>
            <a:ext cx="3258681" cy="1302026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歌與人的相似</a:t>
            </a: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TW" sz="3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31951" y="1828800"/>
            <a:ext cx="3226603" cy="1302026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人與人的相似</a:t>
            </a: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TW" sz="3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99873" y="3268936"/>
            <a:ext cx="3258681" cy="3061253"/>
          </a:xfrm>
          <a:prstGeom prst="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交友配</a:t>
            </a:r>
            <a:r>
              <a:rPr lang="zh-TW" altLang="en-US" sz="3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endParaRPr lang="en-US" altLang="zh-TW" sz="3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85075" y="3268937"/>
            <a:ext cx="3258681" cy="3061253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個人化歌</a:t>
            </a: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</a:t>
            </a:r>
            <a:endParaRPr lang="en-US" altLang="zh-TW" sz="3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199" y="3268935"/>
            <a:ext cx="3258681" cy="3061253"/>
          </a:xfrm>
          <a:prstGeom prst="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歌曲分類分</a:t>
            </a:r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endParaRPr lang="en-US" altLang="zh-TW" sz="3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向下箭號 12"/>
          <p:cNvSpPr/>
          <p:nvPr/>
        </p:nvSpPr>
        <p:spPr>
          <a:xfrm>
            <a:off x="2118465" y="2906157"/>
            <a:ext cx="695739" cy="72555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5666545" y="2906157"/>
            <a:ext cx="695739" cy="725556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9254418" y="2906157"/>
            <a:ext cx="695739" cy="725556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07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 animBg="1"/>
      <p:bldP spid="17" grpId="1" animBg="1"/>
      <p:bldP spid="16" grpId="0" animBg="1"/>
      <p:bldP spid="16" grpId="1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478" y="255795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推薦歌單</a:t>
            </a:r>
            <a:endParaRPr lang="zh-TW" altLang="en-US" dirty="0">
              <a:solidFill>
                <a:schemeClr val="accent4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87278" y="1738724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  <a:b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345629" y="1581358"/>
            <a:ext cx="3418760" cy="4327914"/>
            <a:chOff x="97734" y="1267816"/>
            <a:chExt cx="3418760" cy="4327914"/>
          </a:xfrm>
        </p:grpSpPr>
        <p:sp>
          <p:nvSpPr>
            <p:cNvPr id="8" name="矩形 7"/>
            <p:cNvSpPr/>
            <p:nvPr/>
          </p:nvSpPr>
          <p:spPr>
            <a:xfrm>
              <a:off x="97734" y="1267816"/>
              <a:ext cx="3418760" cy="432791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29478" y="1607344"/>
              <a:ext cx="2355273" cy="1320800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歌詞</a:t>
              </a:r>
              <a:r>
                <a:rPr lang="en-US" altLang="zh-TW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en-US" altLang="zh-TW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魔鏡歌詞網</a:t>
              </a:r>
              <a:r>
                <a:rPr lang="en-US" altLang="zh-TW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29478" y="3279765"/>
              <a:ext cx="2355273" cy="1320800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Jieba</a:t>
              </a:r>
              <a:r>
                <a:rPr lang="zh-TW" altLang="en-US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斷詞</a:t>
              </a:r>
              <a:endPara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向下箭號 10"/>
            <p:cNvSpPr/>
            <p:nvPr/>
          </p:nvSpPr>
          <p:spPr>
            <a:xfrm>
              <a:off x="1543727" y="2837931"/>
              <a:ext cx="526774" cy="618999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44657" y="4836537"/>
              <a:ext cx="27249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Pre-processing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向下箭號 13"/>
          <p:cNvSpPr/>
          <p:nvPr/>
        </p:nvSpPr>
        <p:spPr>
          <a:xfrm rot="16200000">
            <a:off x="4615146" y="1624870"/>
            <a:ext cx="536713" cy="187155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906043" y="4352499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</a:t>
            </a: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歌曲代表詞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向下箭號 21"/>
          <p:cNvSpPr/>
          <p:nvPr/>
        </p:nvSpPr>
        <p:spPr>
          <a:xfrm rot="16200000">
            <a:off x="4615147" y="3910365"/>
            <a:ext cx="536713" cy="1871554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4326720" y="2371850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train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9068533" y="4352499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歌曲代表向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向下箭號 15"/>
          <p:cNvSpPr/>
          <p:nvPr/>
        </p:nvSpPr>
        <p:spPr>
          <a:xfrm rot="10800000">
            <a:off x="6815322" y="3207210"/>
            <a:ext cx="536713" cy="97835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 rot="18591182">
            <a:off x="9096504" y="2630378"/>
            <a:ext cx="536713" cy="184798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9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478" y="255795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推薦歌單</a:t>
            </a:r>
            <a:endParaRPr lang="zh-TW" altLang="en-US" dirty="0">
              <a:solidFill>
                <a:schemeClr val="accent4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75159" y="3016595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  <a:b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72709" y="1988862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首紀錄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72709" y="4257882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</a:t>
            </a: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使用者代表詞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36972" y="3016595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使用者代表向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向右箭號 2"/>
          <p:cNvSpPr/>
          <p:nvPr/>
        </p:nvSpPr>
        <p:spPr>
          <a:xfrm rot="5400000">
            <a:off x="2214420" y="3530324"/>
            <a:ext cx="671850" cy="5068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9109862">
            <a:off x="3791059" y="4152543"/>
            <a:ext cx="973291" cy="5068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7499393" y="3423547"/>
            <a:ext cx="672535" cy="5068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74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478" y="255795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推薦歌單</a:t>
            </a:r>
            <a:endParaRPr lang="zh-TW" altLang="en-US" dirty="0">
              <a:solidFill>
                <a:schemeClr val="accent4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67207" y="4252360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歌曲代表向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67207" y="1879324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使用者代表向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4"/>
          <p:cNvCxnSpPr>
            <a:stCxn id="21" idx="2"/>
            <a:endCxn id="15" idx="0"/>
          </p:cNvCxnSpPr>
          <p:nvPr/>
        </p:nvCxnSpPr>
        <p:spPr>
          <a:xfrm>
            <a:off x="2944844" y="3200124"/>
            <a:ext cx="0" cy="1052236"/>
          </a:xfrm>
          <a:prstGeom prst="straightConnector1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021496" y="35269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比對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4982817" y="3109360"/>
            <a:ext cx="1808922" cy="114300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485521" y="1864723"/>
            <a:ext cx="2355273" cy="3693836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個人推薦歌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</a:t>
            </a:r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897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交友功能</a:t>
            </a:r>
            <a:endParaRPr lang="zh-TW" altLang="en-US" dirty="0">
              <a:solidFill>
                <a:schemeClr val="accent4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3250" y="2684394"/>
            <a:ext cx="2355273" cy="1320800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使用者代表向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弧形接點 6"/>
          <p:cNvCxnSpPr>
            <a:stCxn id="5" idx="2"/>
            <a:endCxn id="5" idx="1"/>
          </p:cNvCxnSpPr>
          <p:nvPr/>
        </p:nvCxnSpPr>
        <p:spPr>
          <a:xfrm rot="5400000" flipH="1">
            <a:off x="2671869" y="3086176"/>
            <a:ext cx="660400" cy="1177637"/>
          </a:xfrm>
          <a:prstGeom prst="curvedConnector4">
            <a:avLst>
              <a:gd name="adj1" fmla="val -246823"/>
              <a:gd name="adj2" fmla="val 22322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向右箭號 21"/>
          <p:cNvSpPr/>
          <p:nvPr/>
        </p:nvSpPr>
        <p:spPr>
          <a:xfrm>
            <a:off x="5216387" y="2867853"/>
            <a:ext cx="1759226" cy="9538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505399" y="1497875"/>
            <a:ext cx="2355273" cy="3693836"/>
          </a:xfrm>
          <a:prstGeom prst="rect">
            <a:avLst/>
          </a:prstGeom>
          <a:solidFill>
            <a:srgbClr val="D9D9D9">
              <a:alpha val="50196"/>
            </a:srgbClr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給予最相近的兩人相同聊天室窗</a:t>
            </a:r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822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557" y="247415"/>
            <a:ext cx="2146852" cy="83592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9900"/>
                </a:solidFill>
              </a:rPr>
              <a:t>Product</a:t>
            </a:r>
            <a:endParaRPr lang="zh-TW" altLang="en-US" dirty="0">
              <a:solidFill>
                <a:srgbClr val="FF99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650"/>
            <a:ext cx="12192000" cy="55943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471" y="2146434"/>
            <a:ext cx="3591460" cy="4398744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12803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380</Words>
  <Application>Microsoft Office PowerPoint</Application>
  <PresentationFormat>寬螢幕</PresentationFormat>
  <Paragraphs>101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微軟正黑體</vt:lpstr>
      <vt:lpstr>新細明體</vt:lpstr>
      <vt:lpstr>Arial</vt:lpstr>
      <vt:lpstr>Calibri</vt:lpstr>
      <vt:lpstr>Calibri Light</vt:lpstr>
      <vt:lpstr>Century Gothic</vt:lpstr>
      <vt:lpstr>Impact</vt:lpstr>
      <vt:lpstr>Office 佈景主題</vt:lpstr>
      <vt:lpstr>ALLSONG</vt:lpstr>
      <vt:lpstr>PowerPoint 簡報</vt:lpstr>
      <vt:lpstr>What do we do?</vt:lpstr>
      <vt:lpstr>How to do?</vt:lpstr>
      <vt:lpstr>推薦歌單</vt:lpstr>
      <vt:lpstr>推薦歌單</vt:lpstr>
      <vt:lpstr>推薦歌單</vt:lpstr>
      <vt:lpstr>交友功能</vt:lpstr>
      <vt:lpstr>Product</vt:lpstr>
      <vt:lpstr>Product</vt:lpstr>
      <vt:lpstr>Prospect</vt:lpstr>
      <vt:lpstr>What did we learn?</vt:lpstr>
      <vt:lpstr>PowerPoint 簡報</vt:lpstr>
      <vt:lpstr>ALLSONG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芃文 陳</dc:creator>
  <cp:lastModifiedBy>芃文 陳</cp:lastModifiedBy>
  <cp:revision>72</cp:revision>
  <dcterms:created xsi:type="dcterms:W3CDTF">2018-06-20T11:16:13Z</dcterms:created>
  <dcterms:modified xsi:type="dcterms:W3CDTF">2018-06-21T19:00:13Z</dcterms:modified>
</cp:coreProperties>
</file>